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20"/>
  </p:notesMasterIdLst>
  <p:handoutMasterIdLst>
    <p:handoutMasterId r:id="rId21"/>
  </p:handoutMasterIdLst>
  <p:sldIdLst>
    <p:sldId id="389" r:id="rId2"/>
    <p:sldId id="478" r:id="rId3"/>
    <p:sldId id="398" r:id="rId4"/>
    <p:sldId id="459" r:id="rId5"/>
    <p:sldId id="526" r:id="rId6"/>
    <p:sldId id="535" r:id="rId7"/>
    <p:sldId id="536" r:id="rId8"/>
    <p:sldId id="537" r:id="rId9"/>
    <p:sldId id="538" r:id="rId10"/>
    <p:sldId id="539" r:id="rId11"/>
    <p:sldId id="540" r:id="rId12"/>
    <p:sldId id="541" r:id="rId13"/>
    <p:sldId id="542" r:id="rId14"/>
    <p:sldId id="528" r:id="rId15"/>
    <p:sldId id="480" r:id="rId16"/>
    <p:sldId id="543" r:id="rId17"/>
    <p:sldId id="544" r:id="rId18"/>
    <p:sldId id="394" r:id="rId19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15922"/>
    <a:srgbClr val="DEE1F1"/>
    <a:srgbClr val="DFEEC6"/>
    <a:srgbClr val="959CCF"/>
    <a:srgbClr val="F0FBDD"/>
    <a:srgbClr val="FFD9D9"/>
    <a:srgbClr val="F8E4F1"/>
    <a:srgbClr val="F68E38"/>
    <a:srgbClr val="DD75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2022-02-10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153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2-3-2(&#52264;&#53944;).pptx#-1,4,PowerPoint &#54532;&#47112;&#51232;&#53580;&#51060;&#49496;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3874993" y="4537847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3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2326521"/>
            <a:ext cx="4214810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기초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Ⅱ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4131" y="4506035"/>
            <a:ext cx="32784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셀</a:t>
            </a:r>
            <a:r>
              <a:rPr lang="en-US" altLang="ko-KR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서식과</a:t>
            </a:r>
            <a:r>
              <a:rPr lang="en-US" altLang="ko-KR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차트</a:t>
            </a:r>
            <a:endParaRPr lang="ko-KR" altLang="en-US" b="1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79913" y="5134682"/>
            <a:ext cx="2154757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셀 서식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79913" y="5638738"/>
            <a:ext cx="1635384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차트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176091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72~80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55417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셀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서식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대화 상자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표시 형식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16" y="2389479"/>
            <a:ext cx="3960000" cy="387280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1661" y="2389083"/>
            <a:ext cx="4940625" cy="3873600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179512" y="142852"/>
            <a:ext cx="250199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셀 서식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6409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55417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셀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서식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대화 상자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표시 형식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2253182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셀 서식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대화 상자의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표시 형식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탭에서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사용자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지정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을 선택하면 숫자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날짜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텍스트 데이터에 대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해 사용자가 원하는 형식을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지정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250199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셀 서식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2410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55417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셀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서식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대화 상자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표시 형식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094544"/>
              </p:ext>
            </p:extLst>
          </p:nvPr>
        </p:nvGraphicFramePr>
        <p:xfrm>
          <a:off x="251520" y="2354455"/>
          <a:ext cx="8640000" cy="3810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>
                  <a:extLst>
                    <a:ext uri="{9D8B030D-6E8A-4147-A177-3AD203B41FA5}">
                      <a16:colId xmlns="" xmlns:a16="http://schemas.microsoft.com/office/drawing/2014/main" val="4201057219"/>
                    </a:ext>
                  </a:extLst>
                </a:gridCol>
                <a:gridCol w="7703896">
                  <a:extLst>
                    <a:ext uri="{9D8B030D-6E8A-4147-A177-3AD203B41FA5}">
                      <a16:colId xmlns="" xmlns:a16="http://schemas.microsoft.com/office/drawing/2014/main" val="734968527"/>
                    </a:ext>
                  </a:extLst>
                </a:gridCol>
              </a:tblGrid>
              <a:tr h="45276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코드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기능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48991955"/>
                  </a:ext>
                </a:extLst>
              </a:tr>
              <a:tr h="559680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#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하나의 자릿수를 표시하며 해당 자리에 숫자가 없으면 공백으로 표시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19981721"/>
                  </a:ext>
                </a:extLst>
              </a:tr>
              <a:tr h="559680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하나의 자릿수를 표시하며 해당 자리에 숫자가 없으면 ‘</a:t>
                      </a: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0’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으로 표시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9234536"/>
                  </a:ext>
                </a:extLst>
              </a:tr>
              <a:tr h="559680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천 단위마다 구분 기호를 표시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44231389"/>
                  </a:ext>
                </a:extLst>
              </a:tr>
              <a:tr h="559680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숫자가 들어가는 자리를 표시</a:t>
                      </a: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숫자가 없으면 빈칸으로 채움</a:t>
                      </a: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2000" b="0" i="0" u="none" strike="noStrike" kern="1200" baseline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32472998"/>
                  </a:ext>
                </a:extLst>
              </a:tr>
              <a:tr h="559680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%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입력된 숫자에 </a:t>
                      </a: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을 곱하고 백분율</a:t>
                      </a: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(%) 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기호를 붙임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92930358"/>
                  </a:ext>
                </a:extLst>
              </a:tr>
              <a:tr h="55968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en-US" altLang="ko-KR" sz="2400" spc="-120" baseline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[</a:t>
                      </a:r>
                      <a:r>
                        <a:rPr lang="ko-KR" altLang="en-US" sz="2400" spc="-120" baseline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색상</a:t>
                      </a:r>
                      <a:r>
                        <a:rPr lang="en-US" altLang="ko-KR" sz="2400" spc="-120" baseline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]</a:t>
                      </a:r>
                      <a:endParaRPr lang="ko-KR" altLang="en-US" sz="2400" spc="-120" baseline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색을 지정할 때는 대괄호 안에 지정 → </a:t>
                      </a: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빨강</a:t>
                      </a: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23171245"/>
                  </a:ext>
                </a:extLst>
              </a:tr>
            </a:tbl>
          </a:graphicData>
        </a:graphic>
      </p:graphicFrame>
      <p:sp>
        <p:nvSpPr>
          <p:cNvPr id="13" name="모서리가 둥근 직사각형 12"/>
          <p:cNvSpPr/>
          <p:nvPr/>
        </p:nvSpPr>
        <p:spPr>
          <a:xfrm>
            <a:off x="179512" y="142852"/>
            <a:ext cx="250199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셀 서식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7837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55417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셀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서식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대화 상자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표시 형식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681471"/>
              </p:ext>
            </p:extLst>
          </p:nvPr>
        </p:nvGraphicFramePr>
        <p:xfrm>
          <a:off x="251520" y="2348880"/>
          <a:ext cx="8640000" cy="3495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>
                  <a:extLst>
                    <a:ext uri="{9D8B030D-6E8A-4147-A177-3AD203B41FA5}">
                      <a16:colId xmlns="" xmlns:a16="http://schemas.microsoft.com/office/drawing/2014/main" val="4201057219"/>
                    </a:ext>
                  </a:extLst>
                </a:gridCol>
                <a:gridCol w="7415864">
                  <a:extLst>
                    <a:ext uri="{9D8B030D-6E8A-4147-A177-3AD203B41FA5}">
                      <a16:colId xmlns="" xmlns:a16="http://schemas.microsoft.com/office/drawing/2014/main" val="734968527"/>
                    </a:ext>
                  </a:extLst>
                </a:gridCol>
              </a:tblGrid>
              <a:tr h="45276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코드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기능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48991955"/>
                  </a:ext>
                </a:extLst>
              </a:tr>
              <a:tr h="559680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[</a:t>
                      </a:r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조건</a:t>
                      </a:r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]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조건을 지정할 때는 대괄호 안에 지정 → 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[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＞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=85]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19981721"/>
                  </a:ext>
                </a:extLst>
              </a:tr>
              <a:tr h="559680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날짜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2400" b="0" i="0" u="none" strike="noStrike" kern="1200" spc="-6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yy-mm-dd, yyyy/mm/dd → </a:t>
                      </a:r>
                      <a:r>
                        <a:rPr lang="ko-KR" altLang="en-US" sz="2400" b="0" i="0" u="none" strike="noStrike" kern="1200" spc="-6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날짜의 연</a:t>
                      </a:r>
                      <a:r>
                        <a:rPr lang="en-US" altLang="ko-KR" sz="2400" b="0" i="0" u="none" strike="noStrike" kern="1200" spc="-6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spc="-6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월</a:t>
                      </a:r>
                      <a:r>
                        <a:rPr lang="en-US" altLang="ko-KR" sz="2400" b="0" i="0" u="none" strike="noStrike" kern="1200" spc="-6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spc="-6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일을 나타냄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9234536"/>
                  </a:ext>
                </a:extLst>
              </a:tr>
              <a:tr h="559680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hh:mm:ss, AM/PM → 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시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분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초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오전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오후 형식	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44231389"/>
                  </a:ext>
                </a:extLst>
              </a:tr>
              <a:tr h="559680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“</a:t>
                      </a:r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텍스트</a:t>
                      </a:r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”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큰따옴표로 묶은 내용을 그대로 표시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32472998"/>
                  </a:ext>
                </a:extLst>
              </a:tr>
              <a:tr h="55968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en-US" altLang="ko-KR" sz="2400" spc="-120" baseline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@</a:t>
                      </a:r>
                      <a:endParaRPr lang="ko-KR" altLang="en-US" sz="2400" spc="-120" baseline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문자 데이터의 표시 위치 </a:t>
                      </a:r>
                    </a:p>
                    <a:p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예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김철수 → 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@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님 → 김철수님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23171245"/>
                  </a:ext>
                </a:extLst>
              </a:tr>
            </a:tbl>
          </a:graphicData>
        </a:graphic>
      </p:graphicFrame>
      <p:sp>
        <p:nvSpPr>
          <p:cNvPr id="13" name="모서리가 둥근 직사각형 12"/>
          <p:cNvSpPr/>
          <p:nvPr/>
        </p:nvSpPr>
        <p:spPr>
          <a:xfrm>
            <a:off x="179512" y="142852"/>
            <a:ext cx="250199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셀 서식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3196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74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467307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사용자 지정 서식 코드의 기본 구성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980728"/>
            <a:ext cx="8280000" cy="5436000"/>
          </a:xfrm>
          <a:prstGeom prst="roundRect">
            <a:avLst>
              <a:gd name="adj" fmla="val 2082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3000" spc="-110" smtClean="0">
                <a:solidFill>
                  <a:schemeClr val="tx1"/>
                </a:solidFill>
                <a:effectLst/>
              </a:rPr>
              <a:t>서식 </a:t>
            </a:r>
            <a:r>
              <a:rPr lang="ko-KR" altLang="en-US" sz="3000" spc="-110">
                <a:solidFill>
                  <a:schemeClr val="tx1"/>
                </a:solidFill>
                <a:effectLst/>
              </a:rPr>
              <a:t>코드는 세미 콜론으로 구분하여 모두 네 개의</a:t>
            </a:r>
            <a:r>
              <a:rPr lang="ko-KR" altLang="en-US" sz="3000" spc="-190">
                <a:solidFill>
                  <a:schemeClr val="tx1"/>
                </a:solidFill>
                <a:effectLst/>
              </a:rPr>
              <a:t> 부분으로 지정할 수 </a:t>
            </a:r>
            <a:r>
              <a:rPr lang="ko-KR" altLang="en-US" sz="3000" spc="-190" smtClean="0">
                <a:solidFill>
                  <a:schemeClr val="tx1"/>
                </a:solidFill>
                <a:effectLst/>
              </a:rPr>
              <a:t>있다</a:t>
            </a:r>
            <a:r>
              <a:rPr lang="en-US" altLang="ko-KR" sz="3000" spc="-190" smtClean="0">
                <a:solidFill>
                  <a:schemeClr val="tx1"/>
                </a:solidFill>
                <a:effectLst/>
              </a:rPr>
              <a:t>.</a:t>
            </a:r>
            <a:r>
              <a:rPr lang="ko-KR" altLang="en-US" sz="3000" spc="-190" smtClean="0">
                <a:solidFill>
                  <a:schemeClr val="tx1"/>
                </a:solidFill>
                <a:effectLst/>
              </a:rPr>
              <a:t> </a:t>
            </a:r>
            <a:endParaRPr lang="en-US" altLang="ko-KR" sz="3000" spc="-190">
              <a:solidFill>
                <a:schemeClr val="tx1"/>
              </a:solidFill>
              <a:effectLst/>
            </a:endParaRPr>
          </a:p>
          <a:p>
            <a:pPr>
              <a:lnSpc>
                <a:spcPts val="4000"/>
              </a:lnSpc>
              <a:spcBef>
                <a:spcPts val="600"/>
              </a:spcBef>
            </a:pPr>
            <a:r>
              <a:rPr lang="en-US" altLang="ko-KR" sz="3000" spc="-160" smtClean="0">
                <a:solidFill>
                  <a:schemeClr val="tx1"/>
                </a:solidFill>
                <a:effectLst/>
              </a:rPr>
              <a:t> </a:t>
            </a:r>
            <a:endParaRPr lang="en-US" altLang="ko-KR" sz="3000" spc="-190">
              <a:solidFill>
                <a:schemeClr val="tx1"/>
              </a:solidFill>
              <a:effectLst/>
            </a:endParaRPr>
          </a:p>
          <a:p>
            <a:pPr>
              <a:lnSpc>
                <a:spcPts val="4000"/>
              </a:lnSpc>
              <a:spcBef>
                <a:spcPts val="600"/>
              </a:spcBef>
            </a:pPr>
            <a:endParaRPr lang="en-US" altLang="ko-KR" sz="3000" spc="-190" smtClean="0">
              <a:solidFill>
                <a:schemeClr val="tx1"/>
              </a:solidFill>
              <a:effectLst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3000" spc="-230" smtClean="0">
                <a:solidFill>
                  <a:schemeClr val="tx1"/>
                </a:solidFill>
                <a:effectLst/>
              </a:rPr>
              <a:t>각 </a:t>
            </a:r>
            <a:r>
              <a:rPr lang="ko-KR" altLang="en-US" sz="3000" spc="-230">
                <a:solidFill>
                  <a:schemeClr val="tx1"/>
                </a:solidFill>
                <a:effectLst/>
              </a:rPr>
              <a:t>부분의 형식은 차례대로 양수</a:t>
            </a:r>
            <a:r>
              <a:rPr lang="en-US" altLang="ko-KR" sz="3000" spc="-230">
                <a:solidFill>
                  <a:schemeClr val="tx1"/>
                </a:solidFill>
                <a:effectLst/>
              </a:rPr>
              <a:t>, </a:t>
            </a:r>
            <a:r>
              <a:rPr lang="ko-KR" altLang="en-US" sz="3000" spc="-230">
                <a:solidFill>
                  <a:schemeClr val="tx1"/>
                </a:solidFill>
                <a:effectLst/>
              </a:rPr>
              <a:t>음수</a:t>
            </a:r>
            <a:r>
              <a:rPr lang="en-US" altLang="ko-KR" sz="3000" spc="-230">
                <a:solidFill>
                  <a:schemeClr val="tx1"/>
                </a:solidFill>
                <a:effectLst/>
              </a:rPr>
              <a:t>, 0</a:t>
            </a:r>
            <a:r>
              <a:rPr lang="ko-KR" altLang="en-US" sz="3000" spc="-230">
                <a:solidFill>
                  <a:schemeClr val="tx1"/>
                </a:solidFill>
                <a:effectLst/>
              </a:rPr>
              <a:t>값</a:t>
            </a:r>
            <a:r>
              <a:rPr lang="en-US" altLang="ko-KR" sz="3000" spc="-230">
                <a:solidFill>
                  <a:schemeClr val="tx1"/>
                </a:solidFill>
                <a:effectLst/>
              </a:rPr>
              <a:t>, </a:t>
            </a:r>
            <a:r>
              <a:rPr lang="ko-KR" altLang="en-US" sz="3000" spc="-230">
                <a:solidFill>
                  <a:schemeClr val="tx1"/>
                </a:solidFill>
                <a:effectLst/>
              </a:rPr>
              <a:t>텍스트의</a:t>
            </a:r>
            <a:r>
              <a:rPr lang="ko-KR" altLang="en-US" sz="3000" spc="-220">
                <a:solidFill>
                  <a:schemeClr val="tx1"/>
                </a:solidFill>
                <a:effectLst/>
              </a:rPr>
              <a:t> </a:t>
            </a:r>
            <a:r>
              <a:rPr lang="ko-KR" altLang="en-US" sz="3000" spc="-140">
                <a:solidFill>
                  <a:schemeClr val="tx1"/>
                </a:solidFill>
                <a:effectLst/>
              </a:rPr>
              <a:t>표시 형식을 지정하는 서식 코드를 의미하 며</a:t>
            </a:r>
            <a:r>
              <a:rPr lang="en-US" altLang="ko-KR" sz="3000" spc="-140">
                <a:solidFill>
                  <a:schemeClr val="tx1"/>
                </a:solidFill>
                <a:effectLst/>
              </a:rPr>
              <a:t>, </a:t>
            </a:r>
            <a:r>
              <a:rPr lang="ko-KR" altLang="en-US" sz="3000" spc="-140">
                <a:solidFill>
                  <a:schemeClr val="tx1"/>
                </a:solidFill>
                <a:effectLst/>
              </a:rPr>
              <a:t>특정</a:t>
            </a:r>
            <a:r>
              <a:rPr lang="ko-KR" altLang="en-US" sz="3000" spc="-190">
                <a:solidFill>
                  <a:schemeClr val="tx1"/>
                </a:solidFill>
                <a:effectLst/>
              </a:rPr>
              <a:t> </a:t>
            </a:r>
            <a:r>
              <a:rPr lang="ko-KR" altLang="en-US" sz="3000" spc="-210">
                <a:solidFill>
                  <a:schemeClr val="tx1"/>
                </a:solidFill>
                <a:effectLst/>
              </a:rPr>
              <a:t>구역을 생략하려면 서식 코드를 입력하지 않고 세미</a:t>
            </a:r>
            <a:r>
              <a:rPr lang="ko-KR" altLang="en-US" sz="3000" spc="-190">
                <a:solidFill>
                  <a:schemeClr val="tx1"/>
                </a:solidFill>
                <a:effectLst/>
              </a:rPr>
              <a:t>콜론</a:t>
            </a:r>
            <a:r>
              <a:rPr lang="en-US" altLang="ko-KR" sz="3000" spc="-190">
                <a:solidFill>
                  <a:schemeClr val="tx1"/>
                </a:solidFill>
                <a:effectLst/>
              </a:rPr>
              <a:t>(;)</a:t>
            </a:r>
            <a:r>
              <a:rPr lang="ko-KR" altLang="en-US" sz="3000" spc="-190">
                <a:solidFill>
                  <a:schemeClr val="tx1"/>
                </a:solidFill>
                <a:effectLst/>
              </a:rPr>
              <a:t>만 사용한다</a:t>
            </a:r>
            <a:r>
              <a:rPr lang="en-US" altLang="ko-KR" sz="3000" spc="-190">
                <a:solidFill>
                  <a:schemeClr val="tx1"/>
                </a:solidFill>
                <a:effectLst/>
              </a:rPr>
              <a:t>. </a:t>
            </a:r>
            <a:endParaRPr lang="en-US" altLang="ko-KR" sz="3000" spc="-190" smtClean="0">
              <a:solidFill>
                <a:schemeClr val="tx1"/>
              </a:solidFill>
              <a:effectLst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3000" spc="-240" smtClean="0">
                <a:solidFill>
                  <a:schemeClr val="tx1"/>
                </a:solidFill>
                <a:effectLst/>
              </a:rPr>
              <a:t>세미 </a:t>
            </a:r>
            <a:r>
              <a:rPr lang="ko-KR" altLang="en-US" sz="3000" spc="-240">
                <a:solidFill>
                  <a:schemeClr val="tx1"/>
                </a:solidFill>
                <a:effectLst/>
              </a:rPr>
              <a:t>콜론을 세 개</a:t>
            </a:r>
            <a:r>
              <a:rPr lang="en-US" altLang="ko-KR" sz="3000" spc="-240">
                <a:solidFill>
                  <a:schemeClr val="tx1"/>
                </a:solidFill>
                <a:effectLst/>
              </a:rPr>
              <a:t>(;;;) </a:t>
            </a:r>
            <a:r>
              <a:rPr lang="ko-KR" altLang="en-US" sz="3000" spc="-240">
                <a:solidFill>
                  <a:schemeClr val="tx1"/>
                </a:solidFill>
                <a:effectLst/>
              </a:rPr>
              <a:t>연속하여 사용하면 입력 데이터</a:t>
            </a:r>
            <a:r>
              <a:rPr lang="ko-KR" altLang="en-US" sz="3000" spc="-190">
                <a:solidFill>
                  <a:schemeClr val="tx1"/>
                </a:solidFill>
                <a:effectLst/>
              </a:rPr>
              <a:t>가 셀에 표시되지 않는다 </a:t>
            </a:r>
            <a:r>
              <a:rPr lang="en-US" altLang="ko-KR" sz="3000" spc="-190" smtClean="0">
                <a:solidFill>
                  <a:schemeClr val="tx1"/>
                </a:solidFill>
                <a:effectLst/>
              </a:rPr>
              <a:t>.</a:t>
            </a:r>
            <a:endParaRPr lang="en-US" altLang="ko-KR" sz="3000" spc="-190">
              <a:solidFill>
                <a:schemeClr val="tx1"/>
              </a:solidFill>
              <a:effectLst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828064" y="2060968"/>
            <a:ext cx="4320000" cy="1044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ko-KR" sz="24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#.###;[</a:t>
            </a:r>
            <a:r>
              <a:rPr lang="ko-KR" altLang="en-US" sz="24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빨강</a:t>
            </a:r>
            <a:r>
              <a:rPr lang="en-US" altLang="ko-KR" sz="24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]#.###;0;@“</a:t>
            </a:r>
            <a:r>
              <a:rPr lang="ko-KR" altLang="en-US" sz="24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원</a:t>
            </a:r>
            <a:r>
              <a:rPr lang="ko-KR" altLang="en-US" sz="24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”</a:t>
            </a:r>
            <a:endParaRPr lang="en-US" altLang="ko-KR" sz="2400" smtClean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ko-KR" altLang="en-US" sz="24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양수 </a:t>
            </a:r>
            <a:r>
              <a:rPr lang="ko-KR" altLang="en-US" sz="24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음수 텍스트 </a:t>
            </a:r>
            <a:r>
              <a:rPr lang="en-US" altLang="ko-KR" sz="24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0 </a:t>
            </a:r>
            <a:endParaRPr lang="ko-KR" altLang="en-US" sz="2400" spc="-10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2949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20499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셀 스타일 및 표 스타일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1691664"/>
            <a:ext cx="8100000" cy="332398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셀 스타일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글꼴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테두리 등의 셀 서식이 미리 정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의되어 있는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서식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표 서식</a:t>
            </a:r>
            <a: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 선택한 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데이터를 표로 변환한 다음 표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스타일을 적용하는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기능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셀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스타일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표 스타일을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적용하면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셀 서식을 신속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하게 적용할 수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ko-KR" altLang="en-US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250199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셀 서식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0261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20499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셀 스타일 및 표 스타일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1691664"/>
            <a:ext cx="8100000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셀 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스타일</a:t>
            </a:r>
            <a:r>
              <a:rPr kumimoji="0" lang="en-US" altLang="ko-KR" sz="300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스타일</a:t>
            </a:r>
            <a:r>
              <a:rPr kumimoji="0" lang="en-US" altLang="ko-KR" sz="30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셀 스타일</a:t>
            </a:r>
            <a:r>
              <a:rPr kumimoji="0" lang="en-US" altLang="ko-KR" sz="300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의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자세히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]( 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 )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000" y="2900420"/>
            <a:ext cx="6840000" cy="3681029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016" y="2387199"/>
            <a:ext cx="180000" cy="258749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179512" y="142852"/>
            <a:ext cx="250199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셀 서식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802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20499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셀 스타일 및 표 스타일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1691664"/>
            <a:ext cx="8100000" cy="60529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표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서식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스타일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표 서식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000" y="2365524"/>
            <a:ext cx="6480000" cy="3943796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872" y="1717951"/>
            <a:ext cx="324000" cy="52744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모서리가 둥근 직사각형 10"/>
          <p:cNvSpPr/>
          <p:nvPr/>
        </p:nvSpPr>
        <p:spPr>
          <a:xfrm>
            <a:off x="179512" y="142852"/>
            <a:ext cx="250199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셀 서식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6178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sldjump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셀 서식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pres?slideindex=4&amp;slidetitle=PowerPoint 프레젠테이션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차트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b="1" spc="-210" smtClean="0">
                <a:effectLst/>
                <a:latin typeface="맑은 고딕" pitchFamily="50" charset="-127"/>
                <a:ea typeface="맑은 고딕" pitchFamily="50" charset="-127"/>
              </a:rPr>
              <a:t>입력한 데이터에 셀 서식이나 셀 스</a:t>
            </a:r>
            <a:r>
              <a:rPr lang="ko-KR" altLang="en-US" b="1" spc="-280" smtClean="0">
                <a:effectLst/>
                <a:latin typeface="맑은 고딕" pitchFamily="50" charset="-127"/>
                <a:ea typeface="맑은 고딕" pitchFamily="50" charset="-127"/>
              </a:rPr>
              <a:t>타일</a:t>
            </a:r>
            <a:r>
              <a:rPr lang="en-US" altLang="ko-KR" b="1" spc="-28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280" smtClean="0">
                <a:effectLst/>
                <a:latin typeface="맑은 고딕" pitchFamily="50" charset="-127"/>
                <a:ea typeface="맑은 고딕" pitchFamily="50" charset="-127"/>
              </a:rPr>
              <a:t>표 스타일 등을 적용할 수 있다</a:t>
            </a:r>
            <a:r>
              <a:rPr lang="en-US" altLang="ko-KR" b="1" spc="-2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b="1" spc="-2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여러 가지 차트를 작성하거나 편집할 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250199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셀 서식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1691664"/>
            <a:ext cx="8100000" cy="222112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셀이나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셀에 입력된 데이터에 표시 형식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·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맞춤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·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글꼴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·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테두리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·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채우기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등의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형식을 적용하는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것</a:t>
            </a:r>
            <a:endParaRPr kumimoji="0" lang="en-US" altLang="ko-KR" sz="3000" spc="-14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셀 서식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대화 상자나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표 스타일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], 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셀 스타일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등을 이용하여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지정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23"/>
          <p:cNvGrpSpPr/>
          <p:nvPr/>
        </p:nvGrpSpPr>
        <p:grpSpPr>
          <a:xfrm>
            <a:off x="683568" y="1124744"/>
            <a:ext cx="1725676" cy="553998"/>
            <a:chOff x="755388" y="1700808"/>
            <a:chExt cx="1725676" cy="553998"/>
          </a:xfrm>
        </p:grpSpPr>
        <p:sp>
          <p:nvSpPr>
            <p:cNvPr id="11" name="TextBox 10"/>
            <p:cNvSpPr txBox="1"/>
            <p:nvPr/>
          </p:nvSpPr>
          <p:spPr>
            <a:xfrm>
              <a:off x="1007584" y="1700808"/>
              <a:ext cx="1473480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셀 서식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2" name="모서리가 둥근 직사각형 11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val="318782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55417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셀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서식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대화 상자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7848872" cy="368306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글꼴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크기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글꼴 색 등의 서식을 적용하여 글꼴을 원하는 모양으로 바꿀 수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 spc="-13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맞춤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서식을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지정하여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데이터를 원하는 쪽으로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맞추어 입력할 수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–[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글꼴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그룹이나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맞춤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그룹의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설정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]( 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을 누른 후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셀 서식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대화 상자의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맞춤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탭이나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글꼴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탭에서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설정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3645550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글꼴 및 맞춤 서식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6671" y="4526263"/>
            <a:ext cx="180000" cy="18000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4" name="모서리가 둥근 직사각형 13"/>
          <p:cNvSpPr/>
          <p:nvPr/>
        </p:nvSpPr>
        <p:spPr>
          <a:xfrm>
            <a:off x="179512" y="142852"/>
            <a:ext cx="250199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셀 서식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144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55417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셀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서식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대화 상자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3645550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글꼴 및 맞춤 서식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4864" y="2376684"/>
            <a:ext cx="3960000" cy="3872821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424" y="2376684"/>
            <a:ext cx="3960000" cy="3872821"/>
          </a:xfrm>
          <a:prstGeom prst="rect">
            <a:avLst/>
          </a:prstGeom>
        </p:spPr>
      </p:pic>
      <p:sp>
        <p:nvSpPr>
          <p:cNvPr id="10" name="모서리가 둥근 직사각형 9"/>
          <p:cNvSpPr/>
          <p:nvPr/>
        </p:nvSpPr>
        <p:spPr>
          <a:xfrm>
            <a:off x="179512" y="142852"/>
            <a:ext cx="250199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셀 서식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253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55417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셀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서식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대화 상자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7848872" cy="324704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표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테두리에 여러 스타일의 선을 나타내거나 전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체 윤곽선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안쪽 윤곽선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대각선 등 표의 테두리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를 설정하며 셀 배경에 색 또는 무늬를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글꼴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그룹이나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맞춤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그룹의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설정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](   )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을 누른 후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셀 서식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대화 상자의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테두리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탭이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나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채우기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탭에서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설정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4376519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테두리 및 채우기 서식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6120" y="4096504"/>
            <a:ext cx="180000" cy="18000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3" name="모서리가 둥근 직사각형 12"/>
          <p:cNvSpPr/>
          <p:nvPr/>
        </p:nvSpPr>
        <p:spPr>
          <a:xfrm>
            <a:off x="179512" y="142852"/>
            <a:ext cx="250199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셀 서식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55417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셀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서식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대화 상자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4376519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테두리 및 채우기 서식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984" y="2368406"/>
            <a:ext cx="3960000" cy="3872811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2356" y="2368406"/>
            <a:ext cx="3960000" cy="3872808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179512" y="142852"/>
            <a:ext cx="250199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셀 서식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3051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73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55417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셀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서식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대화 상자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253182"/>
            <a:ext cx="7848872" cy="222112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숫자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통화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회계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날짜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시간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백분율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기타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사용자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지정 등 원하는 형식으로 나타낼 수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8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표시 형식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그룹에서 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표시 형식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목록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버튼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(   )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을 누르고 원하는 표시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형식 선택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표시 형식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831" y="4032496"/>
            <a:ext cx="180000" cy="282859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3" name="모서리가 둥근 직사각형 12"/>
          <p:cNvSpPr/>
          <p:nvPr/>
        </p:nvSpPr>
        <p:spPr>
          <a:xfrm>
            <a:off x="179512" y="142852"/>
            <a:ext cx="250199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셀 서식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7048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8053</TotalTime>
  <Words>779</Words>
  <Application>Microsoft Office PowerPoint</Application>
  <PresentationFormat>화면 슬라이드 쇼(4:3)</PresentationFormat>
  <Paragraphs>132</Paragraphs>
  <Slides>18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19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795</cp:revision>
  <dcterms:created xsi:type="dcterms:W3CDTF">2010-03-30T01:48:18Z</dcterms:created>
  <dcterms:modified xsi:type="dcterms:W3CDTF">2022-02-10T03:15:14Z</dcterms:modified>
</cp:coreProperties>
</file>